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62" r:id="rId2"/>
    <p:sldId id="285" r:id="rId3"/>
    <p:sldId id="283" r:id="rId4"/>
    <p:sldId id="281" r:id="rId5"/>
    <p:sldId id="284" r:id="rId6"/>
    <p:sldId id="287" r:id="rId7"/>
    <p:sldId id="297" r:id="rId8"/>
    <p:sldId id="290" r:id="rId9"/>
    <p:sldId id="298" r:id="rId10"/>
    <p:sldId id="299" r:id="rId11"/>
    <p:sldId id="293" r:id="rId12"/>
    <p:sldId id="282" r:id="rId13"/>
  </p:sldIdLst>
  <p:sldSz cx="9144000" cy="5143500" type="screen16x9"/>
  <p:notesSz cx="6735763" cy="9866313"/>
  <p:embeddedFontLst>
    <p:embeddedFont>
      <p:font typeface="Bebas Neue" panose="020B0606020202050201" pitchFamily="34" charset="77"/>
      <p:regular r:id="rId15"/>
    </p:embeddedFont>
    <p:embeddedFont>
      <p:font typeface="Playfair Display" pitchFamily="2" charset="77"/>
      <p:regular r:id="rId16"/>
      <p:bold r:id="rId17"/>
      <p:italic r:id="rId18"/>
      <p:boldItalic r:id="rId19"/>
    </p:embeddedFont>
    <p:embeddedFont>
      <p:font typeface="Roboto" panose="02000000000000000000" pitchFamily="2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34">
          <p15:clr>
            <a:srgbClr val="A4A3A4"/>
          </p15:clr>
        </p15:guide>
        <p15:guide id="3" orient="horz" pos="390">
          <p15:clr>
            <a:srgbClr val="9AA0A6"/>
          </p15:clr>
        </p15:guide>
        <p15:guide id="4" pos="261">
          <p15:clr>
            <a:srgbClr val="9AA0A6"/>
          </p15:clr>
        </p15:guide>
        <p15:guide id="5" orient="horz" pos="752">
          <p15:clr>
            <a:srgbClr val="9AA0A6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4" roundtripDataSignature="AMtx7mg4fgM8mzp0DRPzvbxrQ2B5Ulwi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595959"/>
    <a:srgbClr val="0165A1"/>
    <a:srgbClr val="009DA9"/>
    <a:srgbClr val="DE8002"/>
    <a:srgbClr val="005E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55"/>
    <p:restoredTop sz="94776" autoAdjust="0"/>
  </p:normalViewPr>
  <p:slideViewPr>
    <p:cSldViewPr snapToGrid="0">
      <p:cViewPr varScale="1">
        <p:scale>
          <a:sx n="172" d="100"/>
          <a:sy n="172" d="100"/>
        </p:scale>
        <p:origin x="872" y="184"/>
      </p:cViewPr>
      <p:guideLst>
        <p:guide orient="horz" pos="1620"/>
        <p:guide pos="2834"/>
        <p:guide orient="horz" pos="390"/>
        <p:guide pos="261"/>
        <p:guide orient="horz" pos="7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452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4113937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1882532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2440458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15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66634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6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43697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6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none" dirty="0"/>
          </a:p>
        </p:txBody>
      </p:sp>
    </p:spTree>
    <p:extLst>
      <p:ext uri="{BB962C8B-B14F-4D97-AF65-F5344CB8AC3E}">
        <p14:creationId xmlns:p14="http://schemas.microsoft.com/office/powerpoint/2010/main" val="1203134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6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09059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6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2571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967409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3755094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3876160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2286763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9A"/>
              </a:buClr>
              <a:buSzPts val="2800"/>
              <a:buNone/>
              <a:defRPr>
                <a:solidFill>
                  <a:srgbClr val="005F9A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7" name="Google Shape;17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3" name="Google Shape;53;p3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36"/>
          <p:cNvSpPr txBox="1">
            <a:spLocks noGrp="1"/>
          </p:cNvSpPr>
          <p:nvPr>
            <p:ph type="title"/>
          </p:nvPr>
        </p:nvSpPr>
        <p:spPr>
          <a:xfrm>
            <a:off x="729150" y="821075"/>
            <a:ext cx="77433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9" name="Google Shape;59;p36"/>
          <p:cNvSpPr txBox="1">
            <a:spLocks noGrp="1"/>
          </p:cNvSpPr>
          <p:nvPr>
            <p:ph type="body" idx="1"/>
          </p:nvPr>
        </p:nvSpPr>
        <p:spPr>
          <a:xfrm>
            <a:off x="742350" y="1183825"/>
            <a:ext cx="7716900" cy="3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0" name="Google Shape;60;p36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" name="Google Shape;61;p36"/>
          <p:cNvSpPr txBox="1">
            <a:spLocks noGrp="1"/>
          </p:cNvSpPr>
          <p:nvPr>
            <p:ph type="title" idx="2"/>
          </p:nvPr>
        </p:nvSpPr>
        <p:spPr>
          <a:xfrm>
            <a:off x="89225" y="4818450"/>
            <a:ext cx="43872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pic>
        <p:nvPicPr>
          <p:cNvPr id="62" name="Google Shape;62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2400" y="152400"/>
            <a:ext cx="866775" cy="36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7"/>
          <p:cNvSpPr txBox="1">
            <a:spLocks noGrp="1"/>
          </p:cNvSpPr>
          <p:nvPr>
            <p:ph type="title"/>
          </p:nvPr>
        </p:nvSpPr>
        <p:spPr>
          <a:xfrm>
            <a:off x="729150" y="821075"/>
            <a:ext cx="77433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37"/>
          <p:cNvSpPr txBox="1">
            <a:spLocks noGrp="1"/>
          </p:cNvSpPr>
          <p:nvPr>
            <p:ph type="body" idx="1"/>
          </p:nvPr>
        </p:nvSpPr>
        <p:spPr>
          <a:xfrm>
            <a:off x="742350" y="1183825"/>
            <a:ext cx="7716900" cy="3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6" name="Google Shape;66;p37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" name="Google Shape;67;p37"/>
          <p:cNvSpPr txBox="1">
            <a:spLocks noGrp="1"/>
          </p:cNvSpPr>
          <p:nvPr>
            <p:ph type="title" idx="2"/>
          </p:nvPr>
        </p:nvSpPr>
        <p:spPr>
          <a:xfrm>
            <a:off x="89225" y="4818450"/>
            <a:ext cx="43872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pic>
        <p:nvPicPr>
          <p:cNvPr id="68" name="Google Shape;68;p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2400" y="152400"/>
            <a:ext cx="866775" cy="36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3">
  <p:cSld name="TITLE_AND_BODY_3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8"/>
          <p:cNvSpPr txBox="1">
            <a:spLocks noGrp="1"/>
          </p:cNvSpPr>
          <p:nvPr>
            <p:ph type="title"/>
          </p:nvPr>
        </p:nvSpPr>
        <p:spPr>
          <a:xfrm>
            <a:off x="729150" y="821075"/>
            <a:ext cx="77433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38"/>
          <p:cNvSpPr txBox="1">
            <a:spLocks noGrp="1"/>
          </p:cNvSpPr>
          <p:nvPr>
            <p:ph type="body" idx="1"/>
          </p:nvPr>
        </p:nvSpPr>
        <p:spPr>
          <a:xfrm>
            <a:off x="742350" y="1183825"/>
            <a:ext cx="7716900" cy="3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2" name="Google Shape;72;p38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" name="Google Shape;73;p38"/>
          <p:cNvSpPr txBox="1">
            <a:spLocks noGrp="1"/>
          </p:cNvSpPr>
          <p:nvPr>
            <p:ph type="title" idx="2"/>
          </p:nvPr>
        </p:nvSpPr>
        <p:spPr>
          <a:xfrm>
            <a:off x="89225" y="4818450"/>
            <a:ext cx="43872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pic>
        <p:nvPicPr>
          <p:cNvPr id="74" name="Google Shape;74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2400" y="152400"/>
            <a:ext cx="866775" cy="36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4">
  <p:cSld name="TITLE_AND_BODY_4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6"/>
          <p:cNvSpPr txBox="1">
            <a:spLocks noGrp="1"/>
          </p:cNvSpPr>
          <p:nvPr>
            <p:ph type="title"/>
          </p:nvPr>
        </p:nvSpPr>
        <p:spPr>
          <a:xfrm>
            <a:off x="729150" y="821075"/>
            <a:ext cx="77433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body" idx="1"/>
          </p:nvPr>
        </p:nvSpPr>
        <p:spPr>
          <a:xfrm>
            <a:off x="742350" y="1183825"/>
            <a:ext cx="7716900" cy="3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26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" name="Google Shape;22;p26"/>
          <p:cNvSpPr txBox="1">
            <a:spLocks noGrp="1"/>
          </p:cNvSpPr>
          <p:nvPr>
            <p:ph type="title" idx="2"/>
          </p:nvPr>
        </p:nvSpPr>
        <p:spPr>
          <a:xfrm>
            <a:off x="89225" y="4818450"/>
            <a:ext cx="43872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pic>
        <p:nvPicPr>
          <p:cNvPr id="23" name="Google Shape;23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2400" y="152400"/>
            <a:ext cx="866775" cy="36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7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9A"/>
              </a:buClr>
              <a:buSzPts val="3600"/>
              <a:buNone/>
              <a:defRPr sz="3600">
                <a:solidFill>
                  <a:srgbClr val="005F9A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1" name="Google Shape;41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3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6" name="Google Shape;46;p3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0" name="Google Shape;50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9A"/>
              </a:buClr>
              <a:buSzPts val="2800"/>
              <a:buFont typeface="Bebas Neue"/>
              <a:buNone/>
              <a:defRPr sz="2800" b="1" i="0" u="none" strike="noStrike" cap="none">
                <a:solidFill>
                  <a:srgbClr val="005F9A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" name="Google Shape;8;p23"/>
          <p:cNvPicPr preferRelativeResize="0"/>
          <p:nvPr/>
        </p:nvPicPr>
        <p:blipFill rotWithShape="1">
          <a:blip r:embed="rId16">
            <a:alphaModFix/>
          </a:blip>
          <a:srcRect r="75579"/>
          <a:stretch/>
        </p:blipFill>
        <p:spPr>
          <a:xfrm>
            <a:off x="104525" y="4290300"/>
            <a:ext cx="782004" cy="7926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4"/>
          <p:cNvSpPr txBox="1"/>
          <p:nvPr/>
        </p:nvSpPr>
        <p:spPr>
          <a:xfrm>
            <a:off x="368849" y="1602269"/>
            <a:ext cx="8211814" cy="193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rgbClr val="0165A1"/>
                </a:solidFill>
                <a:latin typeface="Bebas Neue"/>
                <a:ea typeface="Bebas Neue"/>
                <a:cs typeface="Bebas Neue"/>
                <a:sym typeface="Bebas Neue"/>
              </a:rPr>
              <a:t>I say Yes 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rPr>
              <a:t>to Youth </a:t>
            </a:r>
            <a:r>
              <a:rPr lang="en" sz="6000" dirty="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rPr>
              <a:t>in parliament!</a:t>
            </a:r>
            <a:endParaRPr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367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BFEB9E17-79B9-EC43-A36A-56BC14D0B2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31" y="825190"/>
            <a:ext cx="4212796" cy="3198035"/>
          </a:xfrm>
          <a:prstGeom prst="rect">
            <a:avLst/>
          </a:prstGeom>
        </p:spPr>
      </p:pic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B94DC248-C766-EB48-B4F2-0AC151A25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2008" y="822910"/>
            <a:ext cx="4425562" cy="319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22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2A43EEE-82FA-44B8-864D-31724B7D5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82" y="0"/>
            <a:ext cx="810803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103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5"/>
          <p:cNvSpPr/>
          <p:nvPr/>
        </p:nvSpPr>
        <p:spPr>
          <a:xfrm rot="10800000">
            <a:off x="5035225" y="0"/>
            <a:ext cx="4108800" cy="5143500"/>
          </a:xfrm>
          <a:prstGeom prst="rect">
            <a:avLst/>
          </a:prstGeom>
          <a:gradFill>
            <a:gsLst>
              <a:gs pos="0">
                <a:srgbClr val="005F9A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 dirty="0"/>
              <a:t>Campaign</a:t>
            </a:r>
            <a:endParaRPr dirty="0"/>
          </a:p>
        </p:txBody>
      </p:sp>
      <p:sp>
        <p:nvSpPr>
          <p:cNvPr id="175" name="Google Shape;175;p15"/>
          <p:cNvSpPr txBox="1">
            <a:spLocks noGrp="1"/>
          </p:cNvSpPr>
          <p:nvPr>
            <p:ph type="body" idx="1"/>
          </p:nvPr>
        </p:nvSpPr>
        <p:spPr>
          <a:xfrm>
            <a:off x="311700" y="941683"/>
            <a:ext cx="4572600" cy="3650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71"/>
              <a:buNone/>
            </a:pPr>
            <a:r>
              <a:rPr lang="en-US" sz="1600" b="1" dirty="0"/>
              <a:t>Calls on </a:t>
            </a:r>
            <a:r>
              <a:rPr lang="en-US" sz="1600" b="1" dirty="0">
                <a:solidFill>
                  <a:srgbClr val="0165A1"/>
                </a:solidFill>
              </a:rPr>
              <a:t>changemakers</a:t>
            </a:r>
            <a:endParaRPr lang="en-US" sz="1600" dirty="0"/>
          </a:p>
          <a:p>
            <a:pPr marL="171450" lvl="0" indent="-1714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Ø"/>
            </a:pPr>
            <a:r>
              <a:rPr lang="en-US" sz="1200" dirty="0">
                <a:solidFill>
                  <a:srgbClr val="595959"/>
                </a:solidFill>
              </a:rPr>
              <a:t>IPU leaders and young MPs</a:t>
            </a:r>
          </a:p>
          <a:p>
            <a:pPr marL="171450" lvl="0" indent="-1714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Ø"/>
            </a:pPr>
            <a:r>
              <a:rPr lang="en-US" sz="1200" dirty="0">
                <a:solidFill>
                  <a:srgbClr val="595959"/>
                </a:solidFill>
              </a:rPr>
              <a:t>Speakers of Parliament</a:t>
            </a:r>
          </a:p>
          <a:p>
            <a:pPr marL="171450" lvl="0" indent="-1714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Ø"/>
            </a:pPr>
            <a:r>
              <a:rPr lang="en-US" sz="1200" dirty="0">
                <a:solidFill>
                  <a:srgbClr val="595959"/>
                </a:solidFill>
              </a:rPr>
              <a:t>MPs </a:t>
            </a:r>
          </a:p>
          <a:p>
            <a:pPr marL="171450" lvl="0" indent="-1714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Ø"/>
            </a:pPr>
            <a:r>
              <a:rPr lang="en-US" sz="1200" dirty="0">
                <a:solidFill>
                  <a:srgbClr val="595959"/>
                </a:solidFill>
              </a:rPr>
              <a:t>Other politicians</a:t>
            </a:r>
          </a:p>
          <a:p>
            <a:pPr marL="171450" lvl="0" indent="-1714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Ø"/>
            </a:pPr>
            <a:r>
              <a:rPr lang="en-US" sz="1200" dirty="0">
                <a:solidFill>
                  <a:srgbClr val="595959"/>
                </a:solidFill>
              </a:rPr>
              <a:t>Other key stakeholders and influencers</a:t>
            </a: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71"/>
              <a:buNone/>
            </a:pPr>
            <a:endParaRPr lang="en-US" sz="1200" dirty="0"/>
          </a:p>
          <a:p>
            <a:pPr marL="0" indent="0" algn="just">
              <a:buSzPct val="100000"/>
              <a:buNone/>
            </a:pPr>
            <a:endParaRPr lang="en" sz="1200" b="1" dirty="0"/>
          </a:p>
          <a:p>
            <a:pPr marL="0" indent="0" algn="just">
              <a:buSzPct val="100000"/>
              <a:buNone/>
            </a:pPr>
            <a:r>
              <a:rPr lang="en" sz="1600" b="1" dirty="0"/>
              <a:t>A multi-year programme of </a:t>
            </a:r>
            <a:r>
              <a:rPr lang="en" sz="1600" b="1" dirty="0">
                <a:solidFill>
                  <a:srgbClr val="0165A1"/>
                </a:solidFill>
              </a:rPr>
              <a:t>support for changemakers and their parliaments</a:t>
            </a:r>
          </a:p>
          <a:p>
            <a:pPr marL="171450" lvl="0" indent="-171450" algn="just">
              <a:buSzPct val="100000"/>
              <a:buFont typeface="Wingdings" pitchFamily="2" charset="2"/>
              <a:buChar char="Ø"/>
            </a:pPr>
            <a:endParaRPr lang="en-US" sz="1200" b="1" dirty="0">
              <a:solidFill>
                <a:srgbClr val="0165A1"/>
              </a:solidFill>
            </a:endParaRPr>
          </a:p>
          <a:p>
            <a:pPr marL="171450" lvl="0" indent="-171450" algn="just">
              <a:buSzPct val="100000"/>
              <a:buFont typeface="Wingdings" pitchFamily="2" charset="2"/>
              <a:buChar char="Ø"/>
            </a:pPr>
            <a:endParaRPr lang="en-US" sz="1200" b="1" dirty="0">
              <a:solidFill>
                <a:srgbClr val="0165A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0C6408-2F6C-4EAC-AAD0-E7C034CDC8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4" t="35572" r="2235" b="21494"/>
          <a:stretch/>
        </p:blipFill>
        <p:spPr>
          <a:xfrm>
            <a:off x="5192238" y="1333995"/>
            <a:ext cx="3816000" cy="217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90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/>
          <p:nvPr/>
        </p:nvSpPr>
        <p:spPr>
          <a:xfrm rot="10800000">
            <a:off x="-2" y="0"/>
            <a:ext cx="4702026" cy="5143500"/>
          </a:xfrm>
          <a:prstGeom prst="rect">
            <a:avLst/>
          </a:prstGeom>
          <a:gradFill>
            <a:gsLst>
              <a:gs pos="0">
                <a:srgbClr val="005F9A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" name="Google Shape;92;p6">
            <a:extLst>
              <a:ext uri="{FF2B5EF4-FFF2-40B4-BE49-F238E27FC236}">
                <a16:creationId xmlns:a16="http://schemas.microsoft.com/office/drawing/2014/main" id="{6D681A2B-4691-41DF-84D3-4DE90F6D4266}"/>
              </a:ext>
            </a:extLst>
          </p:cNvPr>
          <p:cNvSpPr/>
          <p:nvPr/>
        </p:nvSpPr>
        <p:spPr>
          <a:xfrm rot="10800000">
            <a:off x="4718001" y="0"/>
            <a:ext cx="4410023" cy="51435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1C9365D-1934-4229-BE8C-2B72D18DB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0" y="1174264"/>
            <a:ext cx="5551765" cy="49869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2CC5E9D-4A10-4456-8135-61E3C4B7D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6" y="315444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Context</a:t>
            </a:r>
          </a:p>
        </p:txBody>
      </p:sp>
      <p:sp>
        <p:nvSpPr>
          <p:cNvPr id="19" name="Google Shape;93;p6">
            <a:extLst>
              <a:ext uri="{FF2B5EF4-FFF2-40B4-BE49-F238E27FC236}">
                <a16:creationId xmlns:a16="http://schemas.microsoft.com/office/drawing/2014/main" id="{C3D3EF39-C243-4275-BDCB-865EAE1F77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5975" y="679022"/>
            <a:ext cx="4265925" cy="2222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300" b="1" dirty="0">
              <a:solidFill>
                <a:schemeClr val="bg1"/>
              </a:solidFill>
            </a:endParaRPr>
          </a:p>
          <a:p>
            <a:pPr marL="0" lvl="0" indent="0" algn="just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lang="en" sz="1400" dirty="0">
              <a:solidFill>
                <a:schemeClr val="bg1"/>
              </a:solidFill>
            </a:endParaRPr>
          </a:p>
          <a:p>
            <a:pPr marL="0" lvl="0" indent="0" algn="just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2000" dirty="0">
                <a:solidFill>
                  <a:schemeClr val="bg1"/>
                </a:solidFill>
              </a:rPr>
              <a:t>Decisions made today affect the youth today and will affect the world for decades to come. </a:t>
            </a:r>
          </a:p>
          <a:p>
            <a:pPr marL="0" lvl="0" indent="0" algn="just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600" dirty="0">
              <a:solidFill>
                <a:schemeClr val="bg1"/>
              </a:solidFill>
            </a:endParaRPr>
          </a:p>
          <a:p>
            <a:pPr marL="0" lvl="0" indent="0" algn="just">
              <a:lnSpc>
                <a:spcPct val="105000"/>
              </a:lnSpc>
              <a:buNone/>
            </a:pPr>
            <a:endParaRPr lang="en-US" sz="1400" dirty="0">
              <a:solidFill>
                <a:schemeClr val="bg1"/>
              </a:solidFill>
            </a:endParaRPr>
          </a:p>
          <a:p>
            <a:pPr marL="0" lvl="0" indent="0" algn="just">
              <a:lnSpc>
                <a:spcPct val="105000"/>
              </a:lnSpc>
              <a:buNone/>
            </a:pPr>
            <a:r>
              <a:rPr lang="en-US" dirty="0">
                <a:solidFill>
                  <a:schemeClr val="bg1"/>
                </a:solidFill>
              </a:rPr>
              <a:t>Yet those who will be most affected by these decisions are vastly underrepresented in decision-making and national parliaments around the world.  </a:t>
            </a:r>
          </a:p>
          <a:p>
            <a:pPr marL="0" lvl="0" indent="0" algn="just">
              <a:lnSpc>
                <a:spcPct val="105000"/>
              </a:lnSpc>
              <a:buNone/>
            </a:pPr>
            <a:endParaRPr lang="en-US" b="1" dirty="0">
              <a:solidFill>
                <a:schemeClr val="bg1"/>
              </a:solidFill>
            </a:endParaRPr>
          </a:p>
          <a:p>
            <a:pPr marL="0" lvl="0" indent="0" algn="just">
              <a:lnSpc>
                <a:spcPct val="105000"/>
              </a:lnSpc>
              <a:buNone/>
            </a:pPr>
            <a:r>
              <a:rPr lang="en-US" b="1" dirty="0">
                <a:solidFill>
                  <a:schemeClr val="bg1"/>
                </a:solidFill>
              </a:rPr>
              <a:t>Only 2.6 percent of MPs are under 30!</a:t>
            </a:r>
          </a:p>
          <a:p>
            <a:pPr marL="0" lvl="0" indent="0" algn="just">
              <a:lnSpc>
                <a:spcPct val="105000"/>
              </a:lnSpc>
              <a:buNone/>
            </a:pPr>
            <a:endParaRPr lang="en-US" sz="1400" b="1" dirty="0">
              <a:solidFill>
                <a:schemeClr val="bg1"/>
              </a:solidFill>
            </a:endParaRPr>
          </a:p>
          <a:p>
            <a:pPr marL="457200" lvl="0" indent="-2286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700" dirty="0">
              <a:solidFill>
                <a:schemeClr val="bg1"/>
              </a:solidFill>
            </a:endParaRPr>
          </a:p>
          <a:p>
            <a:pPr marL="457200" lvl="0" indent="-2286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7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346D7E-FA75-4BAE-BC8D-2AF13A7A50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33" b="96649" l="6544" r="94799">
                        <a14:foregroundMark x1="19463" y1="22751" x2="19463" y2="22751"/>
                        <a14:foregroundMark x1="65772" y1="12698" x2="65772" y2="12698"/>
                        <a14:foregroundMark x1="62248" y1="11640" x2="62248" y2="11640"/>
                        <a14:foregroundMark x1="59228" y1="10582" x2="36409" y2="9700"/>
                        <a14:foregroundMark x1="36409" y1="9700" x2="18121" y2="27866"/>
                        <a14:foregroundMark x1="18121" y1="27866" x2="11074" y2="47619"/>
                        <a14:foregroundMark x1="11074" y1="47619" x2="14765" y2="72487"/>
                        <a14:foregroundMark x1="14765" y1="72487" x2="31040" y2="88889"/>
                        <a14:foregroundMark x1="31040" y1="88889" x2="52685" y2="93827"/>
                        <a14:foregroundMark x1="52685" y1="93827" x2="73154" y2="87831"/>
                        <a14:foregroundMark x1="73154" y1="87831" x2="85067" y2="68959"/>
                        <a14:foregroundMark x1="85067" y1="68959" x2="87584" y2="45503"/>
                        <a14:foregroundMark x1="87584" y1="45503" x2="78691" y2="23810"/>
                        <a14:foregroundMark x1="78691" y1="23810" x2="62248" y2="10582"/>
                        <a14:foregroundMark x1="62248" y1="10582" x2="52685" y2="8995"/>
                        <a14:foregroundMark x1="20973" y1="15873" x2="10570" y2="35626"/>
                        <a14:foregroundMark x1="10570" y1="35626" x2="8557" y2="56261"/>
                        <a14:foregroundMark x1="8557" y1="56261" x2="34228" y2="89947"/>
                        <a14:foregroundMark x1="34228" y1="89947" x2="54027" y2="92240"/>
                        <a14:foregroundMark x1="54027" y1="92240" x2="62248" y2="91182"/>
                        <a14:foregroundMark x1="25503" y1="14815" x2="33557" y2="13757"/>
                        <a14:foregroundMark x1="75503" y1="17989" x2="95134" y2="50970"/>
                        <a14:foregroundMark x1="48154" y1="6349" x2="57215" y2="7407"/>
                        <a14:foregroundMark x1="90101" y1="52028" x2="91611" y2="65256"/>
                        <a14:foregroundMark x1="90604" y1="65256" x2="79530" y2="82187"/>
                        <a14:foregroundMark x1="49664" y1="7407" x2="29027" y2="9524"/>
                        <a14:foregroundMark x1="47148" y1="4233" x2="47148" y2="4233"/>
                        <a14:foregroundMark x1="6711" y1="49912" x2="6711" y2="49912"/>
                        <a14:foregroundMark x1="83054" y1="22222" x2="83054" y2="22222"/>
                        <a14:foregroundMark x1="52181" y1="96649" x2="52181" y2="96649"/>
                        <a14:foregroundMark x1="62248" y1="36155" x2="62248" y2="36155"/>
                        <a14:foregroundMark x1="39094" y1="44092" x2="59228" y2="53616"/>
                        <a14:foregroundMark x1="47148" y1="31922" x2="60235" y2="59965"/>
                        <a14:foregroundMark x1="32550" y1="35097" x2="60235" y2="40212"/>
                        <a14:foregroundMark x1="60235" y1="40212" x2="53523" y2="61728"/>
                        <a14:foregroundMark x1="53523" y1="61728" x2="55201" y2="61023"/>
                        <a14:foregroundMark x1="30537" y1="36155" x2="30537" y2="36155"/>
                        <a14:foregroundMark x1="40101" y1="54145" x2="40101" y2="54145"/>
                        <a14:foregroundMark x1="44631" y1="59436" x2="46644" y2="61552"/>
                        <a14:foregroundMark x1="51678" y1="64727" x2="51678" y2="64727"/>
                        <a14:foregroundMark x1="60235" y1="61552" x2="60235" y2="61552"/>
                        <a14:foregroundMark x1="62752" y1="50441" x2="62752" y2="50441"/>
                        <a14:foregroundMark x1="63255" y1="41446" x2="63255" y2="41446"/>
                        <a14:foregroundMark x1="51174" y1="32451" x2="49664" y2="31217"/>
                        <a14:foregroundMark x1="43624" y1="29101" x2="42114" y2="30159"/>
                        <a14:foregroundMark x1="31040" y1="29101" x2="38423" y2="52028"/>
                        <a14:foregroundMark x1="38423" y1="52028" x2="57718" y2="65608"/>
                        <a14:foregroundMark x1="57718" y1="65608" x2="66275" y2="44621"/>
                        <a14:foregroundMark x1="66275" y1="44621" x2="30201" y2="46208"/>
                        <a14:foregroundMark x1="30201" y1="46208" x2="42114" y2="63492"/>
                        <a14:foregroundMark x1="42114" y1="63492" x2="54362" y2="44444"/>
                        <a14:foregroundMark x1="54362" y1="44444" x2="44128" y2="52557"/>
                        <a14:foregroundMark x1="31040" y1="41446" x2="46309" y2="65432"/>
                        <a14:foregroundMark x1="46309" y1="65432" x2="64933" y2="45679"/>
                        <a14:foregroundMark x1="64933" y1="45679" x2="66779" y2="55203"/>
                        <a14:foregroundMark x1="68289" y1="66314" x2="72148" y2="43386"/>
                        <a14:foregroundMark x1="72148" y1="43386" x2="67785" y2="39859"/>
                        <a14:foregroundMark x1="63255" y1="33510" x2="54195" y2="29630"/>
                        <a14:foregroundMark x1="31544" y1="59965" x2="48826" y2="70018"/>
                        <a14:foregroundMark x1="48826" y1="70018" x2="63255" y2="66314"/>
                        <a14:backgroundMark x1="12919" y1="5291" x2="5705" y2="15873"/>
                        <a14:backgroundMark x1="5705" y1="72134" x2="12416" y2="92063"/>
                        <a14:backgroundMark x1="12416" y1="92063" x2="12416" y2="92240"/>
                        <a14:backgroundMark x1="84564" y1="94356" x2="92617" y2="86949"/>
                        <a14:backgroundMark x1="80537" y1="7937" x2="99664" y2="211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57233" y="180336"/>
            <a:ext cx="2415377" cy="22978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C394A8-0B1C-4B56-AD37-4E32E93615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9546" y="2901521"/>
            <a:ext cx="2090753" cy="210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916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/>
          <p:nvPr/>
        </p:nvSpPr>
        <p:spPr>
          <a:xfrm rot="10800000">
            <a:off x="4950495" y="0"/>
            <a:ext cx="4193505" cy="5143500"/>
          </a:xfrm>
          <a:prstGeom prst="rect">
            <a:avLst/>
          </a:prstGeom>
          <a:gradFill>
            <a:gsLst>
              <a:gs pos="0">
                <a:srgbClr val="005F9A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p6"/>
          <p:cNvSpPr txBox="1">
            <a:spLocks noGrp="1"/>
          </p:cNvSpPr>
          <p:nvPr>
            <p:ph type="body" idx="1"/>
          </p:nvPr>
        </p:nvSpPr>
        <p:spPr>
          <a:xfrm>
            <a:off x="311700" y="637954"/>
            <a:ext cx="4641750" cy="4391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300" b="1" dirty="0">
              <a:solidFill>
                <a:srgbClr val="595959"/>
              </a:solidFill>
            </a:endParaRPr>
          </a:p>
          <a:p>
            <a:pPr marL="0" lvl="0" indent="0" algn="just">
              <a:lnSpc>
                <a:spcPct val="100000"/>
              </a:lnSpc>
              <a:buClr>
                <a:srgbClr val="000000"/>
              </a:buClr>
              <a:buSzPts val="3273"/>
              <a:buNone/>
            </a:pPr>
            <a:r>
              <a:rPr lang="en-CA" sz="1400" b="1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2010</a:t>
            </a:r>
            <a:r>
              <a:rPr lang="en-CA" sz="14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: IPU adopts Resolution on Youth participation in the democratic process</a:t>
            </a:r>
          </a:p>
          <a:p>
            <a:pPr marL="0" lvl="0" indent="0" algn="just">
              <a:lnSpc>
                <a:spcPct val="100000"/>
              </a:lnSpc>
              <a:buClr>
                <a:srgbClr val="000000"/>
              </a:buClr>
              <a:buSzPts val="3273"/>
              <a:buNone/>
            </a:pPr>
            <a:endParaRPr lang="en-CA" sz="14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marL="0" indent="0" algn="just">
              <a:lnSpc>
                <a:spcPct val="100000"/>
              </a:lnSpc>
              <a:buClr>
                <a:srgbClr val="000000"/>
              </a:buClr>
              <a:buSzPts val="3273"/>
              <a:buNone/>
            </a:pPr>
            <a:r>
              <a:rPr lang="en-CA" sz="14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A strong youth movement promoted by the IPU young MPs supported by their more senior peers and by IPU leadership has grown and led to great achievements:</a:t>
            </a:r>
          </a:p>
          <a:p>
            <a:pPr marL="0" lvl="0" indent="0" algn="just">
              <a:lnSpc>
                <a:spcPct val="100000"/>
              </a:lnSpc>
              <a:buClr>
                <a:srgbClr val="000000"/>
              </a:buClr>
              <a:buSzPts val="3273"/>
              <a:buNone/>
            </a:pPr>
            <a:endParaRPr lang="en-CA" sz="14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</a:pPr>
            <a:r>
              <a:rPr lang="en-CA" sz="14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The IPU became a world leader in data and information on youth participation in parliaments</a:t>
            </a:r>
          </a:p>
          <a:p>
            <a:pPr>
              <a:lnSpc>
                <a:spcPct val="100000"/>
              </a:lnSpc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endParaRPr lang="en-CA" sz="14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Platforms of young MPs have been established and allow networking, building capacity and strategizing</a:t>
            </a: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endParaRPr lang="en-CA" sz="14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Policy guidance to empower youth has been produced</a:t>
            </a: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endParaRPr lang="en-CA" sz="14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Parliamentary leaders mobilized and expressed readiness to support</a:t>
            </a:r>
          </a:p>
          <a:p>
            <a:pPr marL="0" lvl="0" indent="0">
              <a:lnSpc>
                <a:spcPct val="100000"/>
              </a:lnSpc>
              <a:buClr>
                <a:srgbClr val="FFFFFF"/>
              </a:buClr>
              <a:buSzTx/>
              <a:buFont typeface="Wingdings" pitchFamily="2" charset="2"/>
              <a:buChar char="Ø"/>
            </a:pPr>
            <a:endParaRPr lang="en-CA" sz="14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marL="457200" lvl="0" indent="-2286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700" dirty="0"/>
          </a:p>
          <a:p>
            <a:pPr marL="457200" lvl="0" indent="-2286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700" dirty="0"/>
          </a:p>
        </p:txBody>
      </p:sp>
      <p:sp>
        <p:nvSpPr>
          <p:cNvPr id="96" name="Google Shape;96;p6"/>
          <p:cNvSpPr txBox="1">
            <a:spLocks noGrp="1"/>
          </p:cNvSpPr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2036"/>
              <a:buNone/>
            </a:pPr>
            <a:r>
              <a:rPr lang="en" dirty="0">
                <a:solidFill>
                  <a:srgbClr val="005F9A"/>
                </a:solidFill>
              </a:rPr>
              <a:t>CONTEXT</a:t>
            </a:r>
            <a:endParaRPr sz="1920" dirty="0">
              <a:solidFill>
                <a:srgbClr val="005F9A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7FF8362-EBBC-470C-A950-372CEED1E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259" y="2459833"/>
            <a:ext cx="4206741" cy="3109229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93E335-4F61-7148-812D-1B9C806A00A8}"/>
              </a:ext>
            </a:extLst>
          </p:cNvPr>
          <p:cNvCxnSpPr>
            <a:cxnSpLocks/>
          </p:cNvCxnSpPr>
          <p:nvPr/>
        </p:nvCxnSpPr>
        <p:spPr>
          <a:xfrm>
            <a:off x="324936" y="2459833"/>
            <a:ext cx="19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1A2961B-66AF-4D4D-8643-A611600BC774}"/>
              </a:ext>
            </a:extLst>
          </p:cNvPr>
          <p:cNvCxnSpPr>
            <a:cxnSpLocks/>
          </p:cNvCxnSpPr>
          <p:nvPr/>
        </p:nvCxnSpPr>
        <p:spPr>
          <a:xfrm>
            <a:off x="311700" y="3122048"/>
            <a:ext cx="19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D725118-C542-0543-8C04-5DFA8F9C03BC}"/>
              </a:ext>
            </a:extLst>
          </p:cNvPr>
          <p:cNvCxnSpPr>
            <a:cxnSpLocks/>
          </p:cNvCxnSpPr>
          <p:nvPr/>
        </p:nvCxnSpPr>
        <p:spPr>
          <a:xfrm>
            <a:off x="324936" y="4384791"/>
            <a:ext cx="19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E0F3CA0-E871-1F49-9298-BDB11647C90C}"/>
              </a:ext>
            </a:extLst>
          </p:cNvPr>
          <p:cNvCxnSpPr>
            <a:cxnSpLocks/>
          </p:cNvCxnSpPr>
          <p:nvPr/>
        </p:nvCxnSpPr>
        <p:spPr>
          <a:xfrm>
            <a:off x="311700" y="3773377"/>
            <a:ext cx="19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949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/>
          <p:nvPr/>
        </p:nvSpPr>
        <p:spPr>
          <a:xfrm rot="10800000">
            <a:off x="5035225" y="0"/>
            <a:ext cx="4108800" cy="5143500"/>
          </a:xfrm>
          <a:prstGeom prst="rect">
            <a:avLst/>
          </a:prstGeom>
          <a:gradFill>
            <a:gsLst>
              <a:gs pos="0">
                <a:srgbClr val="005F9A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" name="Google Shape;113;p8">
            <a:extLst>
              <a:ext uri="{FF2B5EF4-FFF2-40B4-BE49-F238E27FC236}">
                <a16:creationId xmlns:a16="http://schemas.microsoft.com/office/drawing/2014/main" id="{5B168AC0-18CA-D748-BEE6-560043204CC8}"/>
              </a:ext>
            </a:extLst>
          </p:cNvPr>
          <p:cNvSpPr txBox="1"/>
          <p:nvPr/>
        </p:nvSpPr>
        <p:spPr>
          <a:xfrm>
            <a:off x="396892" y="642102"/>
            <a:ext cx="4212071" cy="1423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1430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IPU Forum of Young MPs defined targets for the representation of young people in parliament.</a:t>
            </a:r>
            <a:br>
              <a:rPr lang="en" b="0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</a:br>
            <a:endParaRPr dirty="0"/>
          </a:p>
          <a:p>
            <a:pPr marL="1270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b="0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Based on youth proportions in the global populations, </a:t>
            </a:r>
            <a:r>
              <a:rPr lang="en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b</a:t>
            </a:r>
            <a:r>
              <a:rPr lang="en" b="0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y 2035, they call for:</a:t>
            </a:r>
            <a:endParaRPr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115;p8">
            <a:extLst>
              <a:ext uri="{FF2B5EF4-FFF2-40B4-BE49-F238E27FC236}">
                <a16:creationId xmlns:a16="http://schemas.microsoft.com/office/drawing/2014/main" id="{1444F531-0894-0E46-9F1A-7843288D1D3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1178" y="2830441"/>
            <a:ext cx="692064" cy="692081"/>
          </a:xfrm>
          <a:prstGeom prst="rect">
            <a:avLst/>
          </a:prstGeom>
          <a:noFill/>
          <a:ln>
            <a:noFill/>
          </a:ln>
          <a:effectLst>
            <a:outerShdw blurRad="85725" dist="19050" dir="9780000" algn="bl" rotWithShape="0">
              <a:srgbClr val="000000">
                <a:alpha val="38000"/>
              </a:srgbClr>
            </a:outerShdw>
          </a:effectLst>
        </p:spPr>
      </p:pic>
      <p:pic>
        <p:nvPicPr>
          <p:cNvPr id="12" name="Google Shape;116;p8">
            <a:extLst>
              <a:ext uri="{FF2B5EF4-FFF2-40B4-BE49-F238E27FC236}">
                <a16:creationId xmlns:a16="http://schemas.microsoft.com/office/drawing/2014/main" id="{2D01828E-DE23-F14A-9D73-772B969E9B3D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67483" y="2550003"/>
            <a:ext cx="692064" cy="692081"/>
          </a:xfrm>
          <a:prstGeom prst="rect">
            <a:avLst/>
          </a:prstGeom>
          <a:noFill/>
          <a:ln>
            <a:noFill/>
          </a:ln>
          <a:effectLst>
            <a:outerShdw blurRad="85725" dist="19050" dir="9780000" algn="bl" rotWithShape="0">
              <a:srgbClr val="000000">
                <a:alpha val="38000"/>
              </a:srgbClr>
            </a:outerShdw>
          </a:effectLst>
        </p:spPr>
      </p:pic>
      <p:pic>
        <p:nvPicPr>
          <p:cNvPr id="13" name="Google Shape;117;p8">
            <a:extLst>
              <a:ext uri="{FF2B5EF4-FFF2-40B4-BE49-F238E27FC236}">
                <a16:creationId xmlns:a16="http://schemas.microsoft.com/office/drawing/2014/main" id="{7892BADB-9E44-3B49-BC9F-B450F370F9F6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29569" y="2852351"/>
            <a:ext cx="692064" cy="692081"/>
          </a:xfrm>
          <a:prstGeom prst="rect">
            <a:avLst/>
          </a:prstGeom>
          <a:noFill/>
          <a:ln>
            <a:noFill/>
          </a:ln>
          <a:effectLst>
            <a:outerShdw blurRad="85725" dist="19050" dir="9780000" algn="bl" rotWithShape="0">
              <a:srgbClr val="000000">
                <a:alpha val="38000"/>
              </a:srgbClr>
            </a:outerShdw>
          </a:effectLst>
        </p:spPr>
      </p:pic>
      <p:sp>
        <p:nvSpPr>
          <p:cNvPr id="15" name="Google Shape;118;p8">
            <a:extLst>
              <a:ext uri="{FF2B5EF4-FFF2-40B4-BE49-F238E27FC236}">
                <a16:creationId xmlns:a16="http://schemas.microsoft.com/office/drawing/2014/main" id="{86D087B8-9C0D-8A48-855C-20301781C225}"/>
              </a:ext>
            </a:extLst>
          </p:cNvPr>
          <p:cNvSpPr txBox="1"/>
          <p:nvPr/>
        </p:nvSpPr>
        <p:spPr>
          <a:xfrm>
            <a:off x="561063" y="3822902"/>
            <a:ext cx="40479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The targets also call for gender parity in each one of these thresholds.</a:t>
            </a:r>
            <a:endParaRPr dirty="0"/>
          </a:p>
        </p:txBody>
      </p:sp>
      <p:sp>
        <p:nvSpPr>
          <p:cNvPr id="16" name="Google Shape;119;p8">
            <a:extLst>
              <a:ext uri="{FF2B5EF4-FFF2-40B4-BE49-F238E27FC236}">
                <a16:creationId xmlns:a16="http://schemas.microsoft.com/office/drawing/2014/main" id="{3DE031E6-9A5F-A143-8F21-33482027173F}"/>
              </a:ext>
            </a:extLst>
          </p:cNvPr>
          <p:cNvSpPr txBox="1"/>
          <p:nvPr/>
        </p:nvSpPr>
        <p:spPr>
          <a:xfrm>
            <a:off x="271560" y="2189940"/>
            <a:ext cx="1925100" cy="5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rgbClr val="005F9A"/>
                </a:solidFill>
                <a:latin typeface="Roboto"/>
                <a:ea typeface="Roboto"/>
                <a:cs typeface="Roboto"/>
                <a:sym typeface="Roboto"/>
              </a:rPr>
              <a:t>15% of parliamentarians to be aged under 30</a:t>
            </a:r>
            <a:endParaRPr sz="1200" b="1" dirty="0">
              <a:solidFill>
                <a:srgbClr val="005F9A"/>
              </a:solidFill>
            </a:endParaRPr>
          </a:p>
        </p:txBody>
      </p:sp>
      <p:sp>
        <p:nvSpPr>
          <p:cNvPr id="17" name="Google Shape;120;p8">
            <a:extLst>
              <a:ext uri="{FF2B5EF4-FFF2-40B4-BE49-F238E27FC236}">
                <a16:creationId xmlns:a16="http://schemas.microsoft.com/office/drawing/2014/main" id="{C0B219DB-0919-1D41-8037-3775A0178D56}"/>
              </a:ext>
            </a:extLst>
          </p:cNvPr>
          <p:cNvSpPr txBox="1"/>
          <p:nvPr/>
        </p:nvSpPr>
        <p:spPr>
          <a:xfrm>
            <a:off x="1906838" y="3303412"/>
            <a:ext cx="1209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 dirty="0">
                <a:solidFill>
                  <a:srgbClr val="DE8000"/>
                </a:solidFill>
                <a:latin typeface="Roboto"/>
                <a:ea typeface="Roboto"/>
                <a:cs typeface="Roboto"/>
                <a:sym typeface="Roboto"/>
              </a:rPr>
              <a:t>35% under 40</a:t>
            </a:r>
            <a:endParaRPr sz="1200" b="1" dirty="0">
              <a:solidFill>
                <a:srgbClr val="DE8000"/>
              </a:solidFill>
            </a:endParaRPr>
          </a:p>
        </p:txBody>
      </p:sp>
      <p:sp>
        <p:nvSpPr>
          <p:cNvPr id="18" name="Google Shape;121;p8">
            <a:extLst>
              <a:ext uri="{FF2B5EF4-FFF2-40B4-BE49-F238E27FC236}">
                <a16:creationId xmlns:a16="http://schemas.microsoft.com/office/drawing/2014/main" id="{B5447950-8910-C24A-A940-AB5FDE640E5F}"/>
              </a:ext>
            </a:extLst>
          </p:cNvPr>
          <p:cNvSpPr txBox="1"/>
          <p:nvPr/>
        </p:nvSpPr>
        <p:spPr>
          <a:xfrm>
            <a:off x="3044551" y="2378790"/>
            <a:ext cx="1262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F3131"/>
                </a:solidFill>
                <a:latin typeface="Roboto"/>
                <a:ea typeface="Roboto"/>
                <a:cs typeface="Roboto"/>
                <a:sym typeface="Roboto"/>
              </a:rPr>
              <a:t>45% under</a:t>
            </a:r>
            <a:r>
              <a:rPr lang="en" sz="1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 b="1">
                <a:solidFill>
                  <a:srgbClr val="FF3131"/>
                </a:solidFill>
                <a:latin typeface="Roboto"/>
                <a:ea typeface="Roboto"/>
                <a:cs typeface="Roboto"/>
                <a:sym typeface="Roboto"/>
              </a:rPr>
              <a:t>45</a:t>
            </a:r>
            <a:endParaRPr sz="1200" b="1">
              <a:solidFill>
                <a:srgbClr val="FF313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A907BE1-CCCC-A540-81DC-A7CA18E1A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01" y="181058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fr-FR" dirty="0"/>
              <a:t>TARGETS</a:t>
            </a:r>
          </a:p>
        </p:txBody>
      </p:sp>
      <p:pic>
        <p:nvPicPr>
          <p:cNvPr id="14" name="Google Shape;94;p6">
            <a:extLst>
              <a:ext uri="{FF2B5EF4-FFF2-40B4-BE49-F238E27FC236}">
                <a16:creationId xmlns:a16="http://schemas.microsoft.com/office/drawing/2014/main" id="{DCBA3934-0D73-4C1D-A024-5981A085E25B}"/>
              </a:ext>
            </a:extLst>
          </p:cNvPr>
          <p:cNvPicPr preferRelativeResize="0"/>
          <p:nvPr/>
        </p:nvPicPr>
        <p:blipFill>
          <a:blip r:embed="rId6">
            <a:alphaModFix amt="15000"/>
          </a:blip>
          <a:stretch>
            <a:fillRect/>
          </a:stretch>
        </p:blipFill>
        <p:spPr>
          <a:xfrm>
            <a:off x="4919822" y="1630207"/>
            <a:ext cx="3878851" cy="3165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0382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/>
          <p:nvPr/>
        </p:nvSpPr>
        <p:spPr>
          <a:xfrm rot="10800000">
            <a:off x="5035200" y="0"/>
            <a:ext cx="4108800" cy="5143500"/>
          </a:xfrm>
          <a:prstGeom prst="rect">
            <a:avLst/>
          </a:prstGeom>
          <a:gradFill>
            <a:gsLst>
              <a:gs pos="0">
                <a:srgbClr val="005F9A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A907BE1-CCCC-A540-81DC-A7CA18E1A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01" y="181058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fr-FR" dirty="0"/>
              <a:t>NEED</a:t>
            </a:r>
          </a:p>
        </p:txBody>
      </p:sp>
      <p:sp>
        <p:nvSpPr>
          <p:cNvPr id="20" name="Google Shape;105;p7">
            <a:extLst>
              <a:ext uri="{FF2B5EF4-FFF2-40B4-BE49-F238E27FC236}">
                <a16:creationId xmlns:a16="http://schemas.microsoft.com/office/drawing/2014/main" id="{AD8FE6B5-0386-0D4E-9802-A518128D3EBC}"/>
              </a:ext>
            </a:extLst>
          </p:cNvPr>
          <p:cNvSpPr txBox="1"/>
          <p:nvPr/>
        </p:nvSpPr>
        <p:spPr>
          <a:xfrm>
            <a:off x="414669" y="1090272"/>
            <a:ext cx="4327451" cy="2666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br>
              <a:rPr lang="en-US" b="1" dirty="0">
                <a:solidFill>
                  <a:srgbClr val="595959"/>
                </a:solidFill>
                <a:latin typeface="Bebas Neue"/>
                <a:ea typeface="Bebas Neue"/>
                <a:cs typeface="Bebas Neue"/>
                <a:sym typeface="Bebas Neue"/>
              </a:rPr>
            </a:br>
            <a:r>
              <a:rPr lang="en-US" sz="1800" dirty="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With these pillars and foundational pieces set, what is needed now is </a:t>
            </a: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en-US" sz="1800" dirty="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800" b="1" dirty="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a move from words to action. </a:t>
            </a:r>
            <a:endParaRPr lang="en-US" sz="1800" b="1" dirty="0">
              <a:solidFill>
                <a:srgbClr val="595959"/>
              </a:solidFill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en-US" sz="1800" dirty="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US" sz="1800" b="1" dirty="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This is what the campaign is all about</a:t>
            </a:r>
            <a:endParaRPr lang="en-US" sz="1800" b="1" dirty="0">
              <a:solidFill>
                <a:srgbClr val="595959"/>
              </a:solidFill>
            </a:endParaRPr>
          </a:p>
          <a:p>
            <a:pPr marL="0" marR="0" lvl="0" indent="0" algn="just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2000" b="1" dirty="0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9A37EE6-3DC2-4158-9970-D82EEC5D8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4510" y="181058"/>
            <a:ext cx="3913971" cy="2255716"/>
          </a:xfrm>
          <a:prstGeom prst="rect">
            <a:avLst/>
          </a:prstGeom>
        </p:spPr>
      </p:pic>
      <p:pic>
        <p:nvPicPr>
          <p:cNvPr id="6" name="Image 2">
            <a:extLst>
              <a:ext uri="{FF2B5EF4-FFF2-40B4-BE49-F238E27FC236}">
                <a16:creationId xmlns:a16="http://schemas.microsoft.com/office/drawing/2014/main" id="{13FBBDDF-2F11-4B71-BAF8-44A2707454F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89" t="30668" b="29018"/>
          <a:stretch/>
        </p:blipFill>
        <p:spPr>
          <a:xfrm>
            <a:off x="5424021" y="2571750"/>
            <a:ext cx="3134948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051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B7177B2-A2EC-4D07-BAE6-AD603DA96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59" y="0"/>
            <a:ext cx="841448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064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4"/>
          <p:cNvSpPr txBox="1"/>
          <p:nvPr/>
        </p:nvSpPr>
        <p:spPr>
          <a:xfrm>
            <a:off x="466093" y="2063934"/>
            <a:ext cx="8211814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rgbClr val="0165A1"/>
                </a:solidFill>
                <a:latin typeface="Bebas Neue"/>
                <a:ea typeface="Bebas Neue"/>
                <a:cs typeface="Bebas Neue"/>
                <a:sym typeface="Bebas Neue"/>
              </a:rPr>
              <a:t>www.ipu.org/</a:t>
            </a:r>
            <a:r>
              <a:rPr lang="en" sz="5400" dirty="0" err="1">
                <a:solidFill>
                  <a:srgbClr val="0165A1"/>
                </a:solidFill>
                <a:latin typeface="Bebas Neue"/>
                <a:ea typeface="Bebas Neue"/>
                <a:cs typeface="Bebas Neue"/>
                <a:sym typeface="Bebas Neue"/>
              </a:rPr>
              <a:t>i</a:t>
            </a:r>
            <a:r>
              <a:rPr lang="en" sz="5400" dirty="0">
                <a:solidFill>
                  <a:srgbClr val="0165A1"/>
                </a:solidFill>
                <a:latin typeface="Bebas Neue"/>
                <a:ea typeface="Bebas Neue"/>
                <a:cs typeface="Bebas Neue"/>
                <a:sym typeface="Bebas Neue"/>
              </a:rPr>
              <a:t>-say-yes</a:t>
            </a:r>
          </a:p>
        </p:txBody>
      </p:sp>
    </p:spTree>
    <p:extLst>
      <p:ext uri="{BB962C8B-B14F-4D97-AF65-F5344CB8AC3E}">
        <p14:creationId xmlns:p14="http://schemas.microsoft.com/office/powerpoint/2010/main" val="4092754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text&#10;&#10;Description automatically generated">
            <a:extLst>
              <a:ext uri="{FF2B5EF4-FFF2-40B4-BE49-F238E27FC236}">
                <a16:creationId xmlns:a16="http://schemas.microsoft.com/office/drawing/2014/main" id="{91DB5354-E247-DC49-B94B-9F3DBE19C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49" y="771969"/>
            <a:ext cx="4289502" cy="3308448"/>
          </a:xfrm>
          <a:prstGeom prst="rect">
            <a:avLst/>
          </a:prstGeom>
        </p:spPr>
      </p:pic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CB7672AA-DFD0-F84E-A08A-69A8317B9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4483" y="771969"/>
            <a:ext cx="4458269" cy="330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64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text, website&#10;&#10;Description automatically generated">
            <a:extLst>
              <a:ext uri="{FF2B5EF4-FFF2-40B4-BE49-F238E27FC236}">
                <a16:creationId xmlns:a16="http://schemas.microsoft.com/office/drawing/2014/main" id="{5E87B756-91DA-1F4E-AF03-70A726E19E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39" y="944136"/>
            <a:ext cx="4459661" cy="32552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9C8D09-F333-4C48-851A-D69F39333D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3687" y="944135"/>
            <a:ext cx="4357974" cy="325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74438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10822</TotalTime>
  <Words>277</Words>
  <Application>Microsoft Macintosh PowerPoint</Application>
  <PresentationFormat>On-screen Show (16:9)</PresentationFormat>
  <Paragraphs>50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Bebas Neue</vt:lpstr>
      <vt:lpstr>Roboto</vt:lpstr>
      <vt:lpstr>Playfair Display</vt:lpstr>
      <vt:lpstr>Arial</vt:lpstr>
      <vt:lpstr>Wingdings</vt:lpstr>
      <vt:lpstr>Simple Light</vt:lpstr>
      <vt:lpstr>PowerPoint Presentation</vt:lpstr>
      <vt:lpstr>Context</vt:lpstr>
      <vt:lpstr>CONTEXT</vt:lpstr>
      <vt:lpstr>TARGETS</vt:lpstr>
      <vt:lpstr>NEED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Campaign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new impetus for youth participation  proposed ipu campaign</dc:title>
  <dc:creator>Zeina Hilal</dc:creator>
  <cp:lastModifiedBy>jonathan lang</cp:lastModifiedBy>
  <cp:revision>62</cp:revision>
  <cp:lastPrinted>2021-05-17T08:57:48Z</cp:lastPrinted>
  <dcterms:modified xsi:type="dcterms:W3CDTF">2021-06-09T13:40:20Z</dcterms:modified>
</cp:coreProperties>
</file>